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4" r:id="rId8"/>
    <p:sldId id="261" r:id="rId9"/>
    <p:sldId id="263" r:id="rId10"/>
    <p:sldId id="262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E4F141"/>
    <a:srgbClr val="FCF26A"/>
    <a:srgbClr val="E0E450"/>
    <a:srgbClr val="F4F0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907869" y="6338026"/>
            <a:ext cx="2743200" cy="365125"/>
          </a:xfrm>
        </p:spPr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87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999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3700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644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48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109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4449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91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867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786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889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50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802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-sfera.hr/dodatni-digitalni-sadrzaji/eec1bc39-f5e2-48f3-b0d8-fcb0622fc060/assets/interactivity/kviz_a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e-sfera.hr/dodatni-digitalni-sadrzaji/eec1bc39-f5e2-48f3-b0d8-fcb0622fc060/assets/video/opasnosti_od_elektricne_struje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01282" y="2643349"/>
            <a:ext cx="9144000" cy="1655762"/>
          </a:xfrm>
        </p:spPr>
        <p:txBody>
          <a:bodyPr>
            <a:normAutofit/>
          </a:bodyPr>
          <a:lstStyle/>
          <a:p>
            <a:r>
              <a:rPr lang="hr-HR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Opasnost i zaštita od električnog udara </a:t>
            </a:r>
            <a:endParaRPr lang="hr-HR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8472196" y="5411755"/>
            <a:ext cx="30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ELEKTRIČNA STRUJA </a:t>
            </a:r>
            <a:endParaRPr lang="hr-HR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4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4031" y="703798"/>
            <a:ext cx="10169768" cy="986890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Jeste li razumjeli?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r-HR" sz="3200" dirty="0"/>
              <a:t>Kada nastaje strujni udar?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3200" dirty="0"/>
              <a:t>Što treba izbjegavati za vrijeme oluje?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3200" dirty="0"/>
              <a:t>Koji iznos struje uzrokuje osjećaj boli, a koji može biti smrtonosan?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3200" dirty="0"/>
              <a:t>Što treba prvo napraviti kada pomažemo unesrećenome strujnim </a:t>
            </a:r>
            <a:r>
              <a:rPr lang="hr-HR" sz="3200" dirty="0" smtClean="0"/>
              <a:t>udarom?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3200" dirty="0" smtClean="0"/>
              <a:t>Što </a:t>
            </a:r>
            <a:r>
              <a:rPr lang="hr-HR" sz="3200" dirty="0"/>
              <a:t>je uzemljenje?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092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02677" y="703798"/>
            <a:ext cx="10034954" cy="1629094"/>
          </a:xfrm>
        </p:spPr>
        <p:txBody>
          <a:bodyPr>
            <a:noAutofit/>
          </a:bodyPr>
          <a:lstStyle/>
          <a:p>
            <a:endParaRPr lang="vi-VN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Klikom na sličicu pristupi kvizu kojim ćeš provjeriti znanje.</a:t>
            </a:r>
            <a:endParaRPr lang="hr-HR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Obični oblačić 4"/>
          <p:cNvSpPr/>
          <p:nvPr/>
        </p:nvSpPr>
        <p:spPr>
          <a:xfrm>
            <a:off x="10494329" y="510707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kcijski gumb: Pomoć 5">
            <a:hlinkClick r:id="" action="ppaction://noaction" highlightClick="1"/>
          </p:cNvPr>
          <p:cNvSpPr/>
          <p:nvPr/>
        </p:nvSpPr>
        <p:spPr>
          <a:xfrm>
            <a:off x="10791792" y="726871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noFill/>
            </a:endParaRPr>
          </a:p>
        </p:txBody>
      </p:sp>
      <p:pic>
        <p:nvPicPr>
          <p:cNvPr id="10242" name="Picture 2" descr="C:\Users\Hp\Downloads\homework-1735644_192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3668" y="2559391"/>
            <a:ext cx="2134332" cy="213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/>
          <p:cNvSpPr txBox="1"/>
          <p:nvPr/>
        </p:nvSpPr>
        <p:spPr>
          <a:xfrm>
            <a:off x="5397587" y="4235098"/>
            <a:ext cx="104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Kviz A </a:t>
            </a:r>
            <a:endParaRPr lang="hr-HR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90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6955" y="703798"/>
            <a:ext cx="5783784" cy="986890"/>
          </a:xfrm>
        </p:spPr>
        <p:txBody>
          <a:bodyPr/>
          <a:lstStyle/>
          <a:p>
            <a:r>
              <a:rPr lang="hr-HR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Razmislite</a:t>
            </a:r>
            <a:endParaRPr lang="hr-HR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625149" y="1922585"/>
            <a:ext cx="7780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Što znate o opasnosti od električnog udara?</a:t>
            </a:r>
          </a:p>
          <a:p>
            <a:endParaRPr lang="hr-HR" sz="3200" dirty="0" smtClean="0"/>
          </a:p>
          <a:p>
            <a:r>
              <a:rPr lang="hr-HR" sz="3200" dirty="0" smtClean="0"/>
              <a:t>Kako se možemo zaštiti? </a:t>
            </a:r>
            <a:endParaRPr lang="hr-HR" sz="2000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7864" y="3492245"/>
            <a:ext cx="2744535" cy="2435776"/>
          </a:xfrm>
        </p:spPr>
      </p:pic>
      <p:sp>
        <p:nvSpPr>
          <p:cNvPr id="12" name="Pravokutnik 11"/>
          <p:cNvSpPr/>
          <p:nvPr/>
        </p:nvSpPr>
        <p:spPr>
          <a:xfrm>
            <a:off x="8826132" y="1007501"/>
            <a:ext cx="3048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hr-HR" dirty="0">
                <a:solidFill>
                  <a:prstClr val="black"/>
                </a:solidFill>
              </a:rPr>
              <a:t>P</a:t>
            </a:r>
            <a:r>
              <a:rPr lang="hr-HR" dirty="0" smtClean="0">
                <a:solidFill>
                  <a:prstClr val="black"/>
                </a:solidFill>
              </a:rPr>
              <a:t>ogledajte  </a:t>
            </a:r>
            <a:r>
              <a:rPr lang="hr-HR" dirty="0">
                <a:solidFill>
                  <a:prstClr val="black"/>
                </a:solidFill>
              </a:rPr>
              <a:t>video </a:t>
            </a:r>
          </a:p>
        </p:txBody>
      </p:sp>
      <p:pic>
        <p:nvPicPr>
          <p:cNvPr id="15" name="Picture 7" descr="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045" y="3751813"/>
            <a:ext cx="2542442" cy="220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Hp\Downloads\clapperboard-311792_1280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3137" y="1499476"/>
            <a:ext cx="793990" cy="84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36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2451" y="1774346"/>
            <a:ext cx="10672663" cy="546504"/>
          </a:xfrm>
        </p:spPr>
        <p:txBody>
          <a:bodyPr>
            <a:noAutofit/>
          </a:bodyPr>
          <a:lstStyle/>
          <a:p>
            <a:r>
              <a:rPr lang="hr-HR" sz="2800" dirty="0" smtClean="0">
                <a:latin typeface="Alef" panose="00000500000000000000" pitchFamily="2" charset="-79"/>
                <a:cs typeface="Alef" panose="00000500000000000000" pitchFamily="2" charset="-79"/>
              </a:rPr>
              <a:t/>
            </a:r>
            <a:br>
              <a:rPr lang="hr-HR" sz="2800" dirty="0" smtClean="0"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hr-HR" sz="2400" dirty="0" smtClean="0">
                <a:latin typeface="Alef" panose="00000500000000000000" pitchFamily="2" charset="-79"/>
                <a:cs typeface="Alef" panose="00000500000000000000" pitchFamily="2" charset="-79"/>
              </a:rPr>
              <a:t/>
            </a:r>
            <a:br>
              <a:rPr lang="hr-HR" sz="2400" dirty="0" smtClean="0">
                <a:latin typeface="Alef" panose="00000500000000000000" pitchFamily="2" charset="-79"/>
                <a:cs typeface="Alef" panose="00000500000000000000" pitchFamily="2" charset="-79"/>
              </a:rPr>
            </a:br>
            <a:endParaRPr lang="hr-HR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8" name="Zvijezda s 5 krakova 7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4333" y="1160998"/>
            <a:ext cx="2845424" cy="425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niOkvir 8"/>
          <p:cNvSpPr txBox="1"/>
          <p:nvPr/>
        </p:nvSpPr>
        <p:spPr>
          <a:xfrm>
            <a:off x="1082351" y="1160998"/>
            <a:ext cx="61625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Ljudsko tijelo je električni vodič jer je tjelesna tekućina unutar stanica  </a:t>
            </a:r>
            <a:r>
              <a:rPr lang="hr-HR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elektrolit. </a:t>
            </a:r>
          </a:p>
          <a:p>
            <a:endParaRPr lang="hr-HR" sz="3200" dirty="0"/>
          </a:p>
          <a:p>
            <a: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Strujni udar </a:t>
            </a:r>
            <a:r>
              <a:rPr lang="hr-HR" sz="3200" dirty="0"/>
              <a:t>je prolazak električne struje kroz ljudsko tijelo</a:t>
            </a:r>
            <a:r>
              <a:rPr lang="hr-HR" sz="3200" dirty="0" smtClean="0"/>
              <a:t>.</a:t>
            </a:r>
          </a:p>
          <a:p>
            <a:endParaRPr lang="hr-HR" sz="3200" dirty="0" smtClean="0"/>
          </a:p>
          <a:p>
            <a:r>
              <a:rPr lang="hr-HR" sz="3200" dirty="0" smtClean="0"/>
              <a:t>Voda iz vodovodne cijevi i voda u prirodi je vodič. </a:t>
            </a:r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38882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23833" y="837164"/>
            <a:ext cx="10029967" cy="853524"/>
          </a:xfrm>
        </p:spPr>
        <p:txBody>
          <a:bodyPr/>
          <a:lstStyle/>
          <a:p>
            <a:r>
              <a:rPr lang="hr-HR" sz="3600" dirty="0" smtClean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hr-HR" dirty="0" smtClean="0"/>
              <a:t>		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08891" y="1887416"/>
            <a:ext cx="6283571" cy="38920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dirty="0"/>
              <a:t>Za vrijeme oluje treba izbjegavati</a:t>
            </a:r>
            <a:r>
              <a:rPr lang="hr-HR" dirty="0" smtClean="0"/>
              <a:t>:</a:t>
            </a:r>
            <a:endParaRPr lang="hr-HR" dirty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hr-HR" dirty="0"/>
              <a:t> sklanjanje pod usamljeno drvo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hr-HR" dirty="0"/>
              <a:t>  nošenje metalnih predmeta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hr-HR" dirty="0"/>
              <a:t>  stajanje i hodanje po terenu na kojem nema </a:t>
            </a:r>
            <a:r>
              <a:rPr lang="hr-HR" dirty="0" smtClean="0"/>
              <a:t>predmeta </a:t>
            </a:r>
            <a:r>
              <a:rPr lang="hr-HR" dirty="0"/>
              <a:t>viših od čovjeka.</a:t>
            </a:r>
          </a:p>
          <a:p>
            <a:pPr>
              <a:buFont typeface="Wingdings" pitchFamily="2" charset="2"/>
              <a:buChar char="§"/>
            </a:pP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710335" y="3853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11" name="Zvijezda s 5 krakova 10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1254369" y="923872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Opasnost od udara munje</a:t>
            </a:r>
            <a:r>
              <a:rPr lang="hr-HR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r-HR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Hp\Downloads\thunderbolt-1905603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6218" y="3563815"/>
            <a:ext cx="2957720" cy="22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4710" y="923872"/>
            <a:ext cx="3067660" cy="232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51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60060" y="703798"/>
            <a:ext cx="9976863" cy="986890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Zaštita od strujnog udara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7686" y="1117429"/>
            <a:ext cx="2243699" cy="300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8733691" y="4208585"/>
            <a:ext cx="3341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Gromobrani postavljeni </a:t>
            </a:r>
            <a:r>
              <a:rPr lang="hr-HR" sz="1600" smtClean="0"/>
              <a:t>na krovu </a:t>
            </a:r>
            <a:r>
              <a:rPr lang="hr-HR" sz="1600" dirty="0" smtClean="0"/>
              <a:t>kuća odvode elektricitet munje u tlo. </a:t>
            </a:r>
            <a:endParaRPr lang="hr-HR" sz="16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738554" y="1992922"/>
            <a:ext cx="76551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3200" dirty="0"/>
              <a:t>Nikad </a:t>
            </a:r>
            <a:r>
              <a:rPr lang="hr-HR" sz="3200" dirty="0" smtClean="0"/>
              <a:t>ne </a:t>
            </a:r>
            <a:r>
              <a:rPr lang="hr-HR" sz="3200" dirty="0" smtClean="0"/>
              <a:t>smijete dotaknuti nezaštićenu žicu pod </a:t>
            </a:r>
            <a:r>
              <a:rPr lang="hr-HR" sz="3200" dirty="0"/>
              <a:t>naponom </a:t>
            </a:r>
            <a:r>
              <a:rPr lang="hr-HR" sz="3200" dirty="0" smtClean="0"/>
              <a:t>ili metal </a:t>
            </a:r>
            <a:r>
              <a:rPr lang="hr-HR" sz="3200" dirty="0"/>
              <a:t>s kojim je u dodiru nezaštićena ili oštećena </a:t>
            </a:r>
            <a:r>
              <a:rPr lang="hr-HR" sz="3200" dirty="0" smtClean="0"/>
              <a:t>žica.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xmlns="" val="18486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76940" y="844300"/>
            <a:ext cx="9777921" cy="773898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OPREZ! Radnje koje mogu završiti strujnim udarom </a:t>
            </a:r>
            <a:endParaRPr lang="hr-H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547" y="1471523"/>
            <a:ext cx="2677072" cy="26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151" y="1588753"/>
            <a:ext cx="4092983" cy="204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7603" y="2810059"/>
            <a:ext cx="2788990" cy="278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5986" y="3916052"/>
            <a:ext cx="2281607" cy="228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29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16812" y="703798"/>
            <a:ext cx="8840336" cy="1191019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Postupak pomoći unesrećenom</a:t>
            </a:r>
            <a:endParaRPr lang="hr-HR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8209" y="1160998"/>
            <a:ext cx="3234838" cy="226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519642" y="1817490"/>
            <a:ext cx="880020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hr-HR" sz="2800" dirty="0"/>
              <a:t>Prekinuti struju koja prolazi kroz </a:t>
            </a:r>
            <a:r>
              <a:rPr lang="hr-HR" sz="2800" dirty="0" smtClean="0"/>
              <a:t>tijelo unesrećenoga</a:t>
            </a:r>
            <a:r>
              <a:rPr lang="hr-HR" sz="2800" dirty="0"/>
              <a:t>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hr-HR" sz="2800" dirty="0"/>
              <a:t>Električno </a:t>
            </a:r>
            <a:r>
              <a:rPr lang="hr-HR" sz="2800" dirty="0" smtClean="0"/>
              <a:t>se izolirati od zemlje tako da stane na izolacijsku podlogu (plastika </a:t>
            </a:r>
            <a:r>
              <a:rPr lang="hr-HR" sz="2800" dirty="0"/>
              <a:t>ili </a:t>
            </a:r>
            <a:r>
              <a:rPr lang="hr-HR" sz="2800" dirty="0" smtClean="0"/>
              <a:t>guma).</a:t>
            </a:r>
            <a:endParaRPr lang="hr-HR" sz="2800" dirty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hr-HR" sz="2800" dirty="0"/>
              <a:t>Unesrećenoga i vodove pod naponom ne smijemo dirati </a:t>
            </a:r>
            <a:r>
              <a:rPr lang="hr-HR" sz="2800" dirty="0" smtClean="0"/>
              <a:t>izravno, nego predmetom koji je izolator </a:t>
            </a:r>
            <a:r>
              <a:rPr lang="hr-HR" sz="2800" dirty="0"/>
              <a:t>(guma, plastika ili suho drvo</a:t>
            </a:r>
            <a:r>
              <a:rPr lang="hr-HR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26051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2351" y="829570"/>
            <a:ext cx="10965209" cy="662856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Uzemljenje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2869" y="4671925"/>
            <a:ext cx="2184156" cy="146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4774" y="914812"/>
            <a:ext cx="28479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ravokutnik 9"/>
          <p:cNvSpPr/>
          <p:nvPr/>
        </p:nvSpPr>
        <p:spPr>
          <a:xfrm>
            <a:off x="519643" y="1911275"/>
            <a:ext cx="946841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Uzemljenje</a:t>
            </a:r>
            <a:r>
              <a:rPr lang="hr-HR" sz="2800" dirty="0" smtClean="0">
                <a:latin typeface="Calibri" pitchFamily="34" charset="0"/>
              </a:rPr>
              <a:t> – zaštita </a:t>
            </a:r>
            <a:r>
              <a:rPr lang="vi-VN" sz="2800" dirty="0" smtClean="0">
                <a:latin typeface="Calibri" pitchFamily="34" charset="0"/>
              </a:rPr>
              <a:t>od </a:t>
            </a:r>
            <a:r>
              <a:rPr lang="vi-VN" sz="2800" dirty="0">
                <a:latin typeface="Calibri" pitchFamily="34" charset="0"/>
              </a:rPr>
              <a:t>strujnog </a:t>
            </a:r>
            <a:r>
              <a:rPr lang="vi-VN" sz="2800" dirty="0" smtClean="0">
                <a:latin typeface="Calibri" pitchFamily="34" charset="0"/>
              </a:rPr>
              <a:t>udara </a:t>
            </a:r>
            <a:r>
              <a:rPr lang="hr-HR" sz="2800" dirty="0" smtClean="0">
                <a:latin typeface="Calibri" pitchFamily="34" charset="0"/>
              </a:rPr>
              <a:t>od prevelike struje </a:t>
            </a:r>
          </a:p>
          <a:p>
            <a:pPr>
              <a:lnSpc>
                <a:spcPct val="150000"/>
              </a:lnSpc>
            </a:pPr>
            <a:r>
              <a:rPr lang="hr-HR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Fazni vod </a:t>
            </a:r>
            <a:r>
              <a:rPr lang="hr-HR" sz="2800" dirty="0" smtClean="0">
                <a:latin typeface="Calibri" pitchFamily="34" charset="0"/>
              </a:rPr>
              <a:t>–  pod naponom je gradske </a:t>
            </a:r>
            <a:r>
              <a:rPr lang="hr-HR" sz="2800" dirty="0">
                <a:latin typeface="Calibri" pitchFamily="34" charset="0"/>
              </a:rPr>
              <a:t>električne mreže </a:t>
            </a:r>
            <a:endParaRPr lang="hr-HR" sz="28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Nulti vod </a:t>
            </a:r>
            <a:r>
              <a:rPr lang="hr-HR" sz="2800" dirty="0" smtClean="0">
                <a:latin typeface="Calibri" pitchFamily="34" charset="0"/>
              </a:rPr>
              <a:t>- nije </a:t>
            </a:r>
            <a:r>
              <a:rPr lang="hr-HR" sz="2800" dirty="0">
                <a:latin typeface="Calibri" pitchFamily="34" charset="0"/>
              </a:rPr>
              <a:t>pod naponom </a:t>
            </a:r>
          </a:p>
          <a:p>
            <a:pPr>
              <a:lnSpc>
                <a:spcPct val="150000"/>
              </a:lnSpc>
            </a:pPr>
            <a:r>
              <a:rPr lang="hr-HR" sz="2800" dirty="0" smtClean="0">
                <a:latin typeface="Calibri" pitchFamily="34" charset="0"/>
              </a:rPr>
              <a:t>Dotaknemo li istovremeno različitim dijelovima </a:t>
            </a:r>
            <a:r>
              <a:rPr lang="hr-HR" sz="2800" dirty="0" smtClean="0">
                <a:latin typeface="Calibri" pitchFamily="34" charset="0"/>
              </a:rPr>
              <a:t>tijelima </a:t>
            </a:r>
            <a:r>
              <a:rPr lang="hr-HR" sz="2800" dirty="0" smtClean="0">
                <a:latin typeface="Calibri" pitchFamily="34" charset="0"/>
              </a:rPr>
              <a:t>fazni i nulti vod dolazi do </a:t>
            </a:r>
            <a:r>
              <a:rPr lang="hr-HR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strujnog udara</a:t>
            </a:r>
            <a:r>
              <a:rPr lang="hr-HR" sz="2800" dirty="0" smtClean="0">
                <a:latin typeface="Calibri" pitchFamily="34" charset="0"/>
              </a:rPr>
              <a:t>. </a:t>
            </a:r>
            <a:endParaRPr lang="hr-HR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6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2351" y="703798"/>
            <a:ext cx="10590488" cy="1325563"/>
          </a:xfrm>
        </p:spPr>
        <p:txBody>
          <a:bodyPr>
            <a:normAutofit/>
          </a:bodyPr>
          <a:lstStyle/>
          <a:p>
            <a:r>
              <a:rPr lang="hr-HR" altLang="sr-Latn-R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Kakav učinak ima eklektična struja na ljudsko tijelo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graphicFrame>
        <p:nvGraphicFramePr>
          <p:cNvPr id="6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7671836"/>
              </p:ext>
            </p:extLst>
          </p:nvPr>
        </p:nvGraphicFramePr>
        <p:xfrm>
          <a:off x="2485292" y="1934308"/>
          <a:ext cx="6951785" cy="4009292"/>
        </p:xfrm>
        <a:graphic>
          <a:graphicData uri="http://schemas.openxmlformats.org/drawingml/2006/table">
            <a:tbl>
              <a:tblPr/>
              <a:tblGrid>
                <a:gridCol w="13043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47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921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O,5 mA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Najmanja struja koju čovjek može osjetiti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60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mA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Izaziva osjećaj boli.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60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mA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Izaziva  grčenje mišića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što otežava disanje.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5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mA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Izaziva grčenje srčanog mišića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koje može biti smrtonosno.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04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. Električni strujni krug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ija3" id="{DABE7C06-3859-4085-A9F7-3DA94A5CA651}" vid="{1EB91ACA-D9B5-428A-AC3D-F5A39C58D1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1. Električni strujni krug (1)</Template>
  <TotalTime>139</TotalTime>
  <Words>332</Words>
  <Application>Microsoft Office PowerPoint</Application>
  <PresentationFormat>Custom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1. Električni strujni krug (1)</vt:lpstr>
      <vt:lpstr>Slide 1</vt:lpstr>
      <vt:lpstr>Razmislite</vt:lpstr>
      <vt:lpstr>  </vt:lpstr>
      <vt:lpstr>   </vt:lpstr>
      <vt:lpstr>Zaštita od strujnog udara </vt:lpstr>
      <vt:lpstr>OPREZ! Radnje koje mogu završiti strujnim udarom </vt:lpstr>
      <vt:lpstr>Postupak pomoći unesrećenom</vt:lpstr>
      <vt:lpstr>Uzemljenje </vt:lpstr>
      <vt:lpstr>Kakav učinak ima eklektična struja na ljudsko tijelo </vt:lpstr>
      <vt:lpstr>Jeste li razumjeli?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Hp</dc:creator>
  <cp:lastModifiedBy>sk-iloncarek</cp:lastModifiedBy>
  <cp:revision>16</cp:revision>
  <dcterms:created xsi:type="dcterms:W3CDTF">2020-09-23T17:44:21Z</dcterms:created>
  <dcterms:modified xsi:type="dcterms:W3CDTF">2020-09-29T08:15:42Z</dcterms:modified>
</cp:coreProperties>
</file>